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10691800" cx="7559675"/>
  <p:notesSz cx="6888150" cy="10021875"/>
  <p:embeddedFontLst>
    <p:embeddedFont>
      <p:font typeface="Tahoma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81">
          <p15:clr>
            <a:srgbClr val="A4A3A4"/>
          </p15:clr>
        </p15:guide>
        <p15:guide id="2" orient="horz" pos="3368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gZpRnQewzLrKMnbj9YkwmweeaX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A0F1607-DA04-47B7-9CF0-8458A543D30A}">
  <a:tblStyle styleId="{0A0F1607-DA04-47B7-9CF0-8458A543D30A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/>
        <p:guide pos="336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Tahoma-regular.fntdata"/><Relationship Id="rId10" Type="http://schemas.openxmlformats.org/officeDocument/2006/relationships/slide" Target="slides/slide4.xml"/><Relationship Id="rId13" Type="http://customschemas.google.com/relationships/presentationmetadata" Target="metadata"/><Relationship Id="rId12" Type="http://schemas.openxmlformats.org/officeDocument/2006/relationships/font" Target="fonts/Tahom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84871" cy="502835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01698" y="0"/>
            <a:ext cx="2984871" cy="502835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49488" y="1252538"/>
            <a:ext cx="2389187" cy="3382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519055"/>
            <a:ext cx="2984871" cy="50283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/>
          <p:nvPr>
            <p:ph idx="2" type="sldImg"/>
          </p:nvPr>
        </p:nvSpPr>
        <p:spPr>
          <a:xfrm>
            <a:off x="2249488" y="1252538"/>
            <a:ext cx="2389187" cy="3382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1:notes"/>
          <p:cNvSpPr txBox="1"/>
          <p:nvPr>
            <p:ph idx="1" type="body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1:notes"/>
          <p:cNvSpPr txBox="1"/>
          <p:nvPr>
            <p:ph idx="12" type="sldNum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 txBox="1"/>
          <p:nvPr>
            <p:ph idx="1" type="body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:notes"/>
          <p:cNvSpPr/>
          <p:nvPr>
            <p:ph idx="2" type="sldImg"/>
          </p:nvPr>
        </p:nvSpPr>
        <p:spPr>
          <a:xfrm>
            <a:off x="2249488" y="1252538"/>
            <a:ext cx="2389187" cy="3382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:notes"/>
          <p:cNvSpPr/>
          <p:nvPr>
            <p:ph idx="2" type="sldImg"/>
          </p:nvPr>
        </p:nvSpPr>
        <p:spPr>
          <a:xfrm>
            <a:off x="2249488" y="1252538"/>
            <a:ext cx="2389187" cy="3382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:notes"/>
          <p:cNvSpPr/>
          <p:nvPr>
            <p:ph idx="2" type="sldImg"/>
          </p:nvPr>
        </p:nvSpPr>
        <p:spPr>
          <a:xfrm>
            <a:off x="2249488" y="1252538"/>
            <a:ext cx="2389187" cy="3382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>
  <p:cSld name="1_Título e conteúdo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ítulo e conteúdo">
  <p:cSld name="5_Título e conteúdo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ítulo e conteúdo">
  <p:cSld name="7_Título e conteúdo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ítulo e conteúdo">
  <p:cSld name="12_Título e conteúdo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5"/>
          <p:cNvGrpSpPr/>
          <p:nvPr/>
        </p:nvGrpSpPr>
        <p:grpSpPr>
          <a:xfrm>
            <a:off x="-7000" y="-13201"/>
            <a:ext cx="7582259" cy="10718215"/>
            <a:chOff x="-8467" y="-8468"/>
            <a:chExt cx="9171317" cy="6874935"/>
          </a:xfrm>
        </p:grpSpPr>
        <p:sp>
          <p:nvSpPr>
            <p:cNvPr id="11" name="Google Shape;11;p5"/>
            <p:cNvSpPr/>
            <p:nvPr/>
          </p:nvSpPr>
          <p:spPr>
            <a:xfrm>
              <a:off x="-8467" y="4013200"/>
              <a:ext cx="457200" cy="2853267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" name="Google Shape;12;p5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" name="Google Shape;13;p5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" name="Google Shape;14;p5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5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5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5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8" name="Google Shape;18;p5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5"/>
            <p:cNvSpPr/>
            <p:nvPr/>
          </p:nvSpPr>
          <p:spPr>
            <a:xfrm>
              <a:off x="8094165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19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5"/>
            <p:cNvSpPr/>
            <p:nvPr/>
          </p:nvSpPr>
          <p:spPr>
            <a:xfrm>
              <a:off x="8068764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5"/>
          <p:cNvSpPr txBox="1"/>
          <p:nvPr>
            <p:ph type="title"/>
          </p:nvPr>
        </p:nvSpPr>
        <p:spPr>
          <a:xfrm>
            <a:off x="503978" y="950383"/>
            <a:ext cx="5247884" cy="2059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76"/>
              <a:buFont typeface="Trebuchet MS"/>
              <a:buNone/>
              <a:defRPr b="0" i="0" sz="2976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03978" y="3368421"/>
            <a:ext cx="5247884" cy="60502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4190" lvl="0" marL="4572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Char char="►"/>
              <a:defRPr b="0" i="0" sz="1488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95808" lvl="1" marL="9144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1058"/>
              <a:buFont typeface="Noto Sans Symbols"/>
              <a:buChar char="►"/>
              <a:defRPr b="0" i="0" sz="1323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7375" lvl="2" marL="13716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926"/>
              <a:buFont typeface="Noto Sans Symbols"/>
              <a:buChar char="►"/>
              <a:defRPr b="0" i="0" sz="1157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8993" lvl="3" marL="18288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794"/>
              <a:buFont typeface="Noto Sans Symbols"/>
              <a:buChar char="►"/>
              <a:defRPr b="0" i="0" sz="992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8993" lvl="4" marL="22860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794"/>
              <a:buFont typeface="Noto Sans Symbols"/>
              <a:buChar char="►"/>
              <a:defRPr b="0" i="0" sz="992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8993" lvl="5" marL="27432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794"/>
              <a:buFont typeface="Noto Sans Symbols"/>
              <a:buChar char="►"/>
              <a:defRPr b="0" i="0" sz="992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8993" lvl="6" marL="32004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794"/>
              <a:buFont typeface="Noto Sans Symbols"/>
              <a:buChar char="►"/>
              <a:defRPr b="0" i="0" sz="992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8993" lvl="7" marL="36576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794"/>
              <a:buFont typeface="Noto Sans Symbols"/>
              <a:buChar char="►"/>
              <a:defRPr b="0" i="0" sz="992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8993" lvl="8" marL="4114800" marR="0" rtl="0" algn="l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ts val="794"/>
              <a:buFont typeface="Noto Sans Symbols"/>
              <a:buChar char="►"/>
              <a:defRPr b="0" i="0" sz="992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0" type="dt"/>
          </p:nvPr>
        </p:nvSpPr>
        <p:spPr>
          <a:xfrm>
            <a:off x="4468722" y="9418654"/>
            <a:ext cx="56559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4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1" type="ftr"/>
          </p:nvPr>
        </p:nvSpPr>
        <p:spPr>
          <a:xfrm>
            <a:off x="503978" y="9418654"/>
            <a:ext cx="3821979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4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5328047" y="9418654"/>
            <a:ext cx="423816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74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81992" y="2"/>
            <a:ext cx="2668587" cy="85498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5.jpg"/><Relationship Id="rId5" Type="http://schemas.openxmlformats.org/officeDocument/2006/relationships/image" Target="../media/image8.jpg"/><Relationship Id="rId6" Type="http://schemas.openxmlformats.org/officeDocument/2006/relationships/image" Target="../media/image11.png"/><Relationship Id="rId7" Type="http://schemas.openxmlformats.org/officeDocument/2006/relationships/image" Target="../media/image9.jp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2.jpg"/><Relationship Id="rId5" Type="http://schemas.openxmlformats.org/officeDocument/2006/relationships/image" Target="../media/image1.png"/><Relationship Id="rId6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"/>
          <p:cNvSpPr/>
          <p:nvPr/>
        </p:nvSpPr>
        <p:spPr>
          <a:xfrm>
            <a:off x="440833" y="218471"/>
            <a:ext cx="2001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525" lIns="99050" spcFirstLastPara="1" rIns="99050" wrap="square" tIns="495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" name="Google Shape;37;p1"/>
          <p:cNvSpPr txBox="1"/>
          <p:nvPr/>
        </p:nvSpPr>
        <p:spPr>
          <a:xfrm>
            <a:off x="329087" y="1547994"/>
            <a:ext cx="5187968" cy="3529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3475" lvl="0" marL="283475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1" lang="pt-BR" sz="1600" u="none">
                <a:solidFill>
                  <a:srgbClr val="8E1A19"/>
                </a:solidFill>
                <a:latin typeface="Tahoma"/>
                <a:ea typeface="Tahoma"/>
                <a:cs typeface="Tahoma"/>
                <a:sym typeface="Tahoma"/>
              </a:rPr>
              <a:t>ENGENHARIA MULTIDISCIPLINAR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ARQUITETURA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CIVIL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MECÂNICO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TUBULAÇÃO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CIVIL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DE INFRAESTRTURA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ESTRUTURA METÁLICA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 ELÉTRICO, SPDA E ATERRAMENTO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INSTRUMENTAÇÃO E AUTOMAÇÃO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PROCESSO</a:t>
            </a:r>
            <a:endParaRPr b="0" sz="1600" u="none" cap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PROJETOS DE SPCI.</a:t>
            </a:r>
            <a:endParaRPr/>
          </a:p>
          <a:p>
            <a:pPr indent="-169175" lvl="0" marL="283475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800"/>
              <a:buFont typeface="Noto Sans Symbols"/>
              <a:buNone/>
            </a:pPr>
            <a:r>
              <a:t/>
            </a:r>
            <a:endParaRPr b="1" sz="1800" u="none" cap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9203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t/>
            </a:r>
            <a:endParaRPr b="1" sz="18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9203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t/>
            </a:r>
            <a:endParaRPr b="1" sz="1800" u="none">
              <a:solidFill>
                <a:srgbClr val="8E1A1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8" name="Google Shape;38;p1"/>
          <p:cNvSpPr txBox="1"/>
          <p:nvPr/>
        </p:nvSpPr>
        <p:spPr>
          <a:xfrm>
            <a:off x="329087" y="5346243"/>
            <a:ext cx="6823585" cy="2599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3475" lvl="0" marL="283475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1" lang="pt-BR" sz="1600" u="none">
                <a:solidFill>
                  <a:srgbClr val="8E1A19"/>
                </a:solidFill>
                <a:latin typeface="Tahoma"/>
                <a:ea typeface="Tahoma"/>
                <a:cs typeface="Tahoma"/>
                <a:sym typeface="Tahoma"/>
              </a:rPr>
              <a:t>ENGENHARIA DO PRODUTO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DESENVOLVIMENTO DO PRODUTO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DESENVOLVIMENTO E APRIMORAMENTO DE PROJETO MECÂNICO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DESIGN DE PRODUTOS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MODELAMENTO 3D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DIGITALIZAÇÃO 3D | ENGENHARIA REVERSA</a:t>
            </a:r>
            <a:endParaRPr/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8E1A1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9" name="Google Shape;39;p1"/>
          <p:cNvSpPr txBox="1"/>
          <p:nvPr/>
        </p:nvSpPr>
        <p:spPr>
          <a:xfrm>
            <a:off x="329088" y="7641870"/>
            <a:ext cx="6552976" cy="184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3475" lvl="0" marL="283475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1" lang="pt-BR" sz="1600" u="none">
                <a:solidFill>
                  <a:srgbClr val="8E1A19"/>
                </a:solidFill>
                <a:latin typeface="Tahoma"/>
                <a:ea typeface="Tahoma"/>
                <a:cs typeface="Tahoma"/>
                <a:sym typeface="Tahoma"/>
              </a:rPr>
              <a:t>ENGENHARIA DE CAMPO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TAKEOFF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ENGENHARIA CONSTRUTIBILIDADE (GRANDERS MONTAGENS)</a:t>
            </a:r>
            <a:endParaRPr/>
          </a:p>
          <a:p>
            <a:pPr indent="-457200" lvl="0" marL="457200" marR="0" rtl="0" algn="l">
              <a:spcBef>
                <a:spcPts val="500"/>
              </a:spcBef>
              <a:spcAft>
                <a:spcPts val="0"/>
              </a:spcAft>
              <a:buClr>
                <a:srgbClr val="A43F27"/>
              </a:buClr>
              <a:buSzPts val="1600"/>
              <a:buFont typeface="Noto Sans Symbols"/>
              <a:buChar char="⮚"/>
            </a:pPr>
            <a:r>
              <a:rPr b="1" lang="pt-BR" sz="1600" u="none" cap="none">
                <a:solidFill>
                  <a:srgbClr val="25232F"/>
                </a:solidFill>
                <a:latin typeface="Tahoma"/>
                <a:ea typeface="Tahoma"/>
                <a:cs typeface="Tahoma"/>
                <a:sym typeface="Tahoma"/>
              </a:rPr>
              <a:t>COMPATIBILIZAÇÃO PROJETO E MONTAGEM</a:t>
            </a:r>
            <a:endParaRPr/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25232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02195" lvl="0" marL="283475" marR="0" rtl="0" algn="l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r>
              <a:t/>
            </a:r>
            <a:endParaRPr b="1" sz="1600" u="none">
              <a:solidFill>
                <a:srgbClr val="8E1A1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"/>
          <p:cNvSpPr/>
          <p:nvPr/>
        </p:nvSpPr>
        <p:spPr>
          <a:xfrm>
            <a:off x="237592" y="3239449"/>
            <a:ext cx="71474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525" lIns="99050" spcFirstLastPara="1" rIns="99050" wrap="square" tIns="495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3538593" y="3151361"/>
            <a:ext cx="2113736" cy="1889982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CONCEITUAL BÁSICO EXECUTIVO DETALHADO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347133" y="1685396"/>
            <a:ext cx="3223381" cy="2505942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27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Engenharia e detalhamento: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Instalações industriais;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Máquinas de pátio;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Transportadores;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Pontes e pórticos;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Estruturas metálicas;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Projetos mecânicos;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Caldeirarias;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Instalações de britagem;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Civil e fundações;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Infraestrutura;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Instalações elétricas;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Automação industrial.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3680055" y="1683648"/>
            <a:ext cx="3687308" cy="1219804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Auditoria:</a:t>
            </a:r>
            <a:endParaRPr/>
          </a:p>
          <a:p>
            <a:pPr indent="-269875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Verificação de projetos executados por terceiros;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7051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Verificação de interfaces de projetos;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7051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Diligenciamento de projetos;</a:t>
            </a:r>
            <a:endParaRPr/>
          </a:p>
          <a:p>
            <a:pPr indent="18034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Comissionamento de projetos.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5690967" y="3099205"/>
            <a:ext cx="1676396" cy="995325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Topografia:</a:t>
            </a:r>
            <a:endParaRPr/>
          </a:p>
          <a:p>
            <a:pPr indent="0" lvl="0" marL="904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Levantamento topográfico; </a:t>
            </a:r>
            <a:endParaRPr/>
          </a:p>
          <a:p>
            <a:pPr indent="0" lvl="0" marL="904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AsBuilt;</a:t>
            </a:r>
            <a:endParaRPr b="1" i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04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Escaneamento 3D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312638" y="4294119"/>
            <a:ext cx="3213076" cy="1557975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Modelamento 3D: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Modelamento de projetos internos;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Modelamento de projetos externos;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Simulações de interferências;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Simulações de montagens e desmontagens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312638" y="5954876"/>
            <a:ext cx="3213076" cy="158993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Suporte a almoxarifado: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Levantamento e detalhamento de peças mecânicas para reposição de estoque e uso geral;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Detalhamento de ferramentas de estoque, pega e transporte;</a:t>
            </a:r>
            <a:endParaRPr/>
          </a:p>
          <a:p>
            <a:pPr indent="0" lvl="0" marL="3603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Tropicalização de peças;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3680055" y="5825839"/>
            <a:ext cx="3707716" cy="1714512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Adequação à normas:</a:t>
            </a:r>
            <a:endParaRPr/>
          </a:p>
          <a:p>
            <a:pPr indent="0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Acessos, escadas e passadiços;</a:t>
            </a:r>
            <a:endParaRPr/>
          </a:p>
          <a:p>
            <a:pPr indent="0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Plataformas e guarda-corpos;</a:t>
            </a:r>
            <a:endParaRPr/>
          </a:p>
          <a:p>
            <a:pPr indent="0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Proteções e enclausuramentos;</a:t>
            </a:r>
            <a:endParaRPr/>
          </a:p>
          <a:p>
            <a:pPr indent="0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Integração às normas de segurança;</a:t>
            </a:r>
            <a:endParaRPr/>
          </a:p>
          <a:p>
            <a:pPr indent="0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Auditoria de instalações para levantamento de pontos irregulares;</a:t>
            </a:r>
            <a:endParaRPr/>
          </a:p>
          <a:p>
            <a:pPr indent="0" lvl="0" marL="2698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Auditoria em projetos para verificação de adequação</a:t>
            </a: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312637" y="7694653"/>
            <a:ext cx="7054725" cy="1023972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Atualização de arquivos técnicos:</a:t>
            </a:r>
            <a:endParaRPr/>
          </a:p>
          <a:p>
            <a:pPr indent="0" lvl="0" marL="361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Vistoria e levantamentos da situação atual do equipamento ou instalações com referência aos dados e documentos técnicos existentes;</a:t>
            </a:r>
            <a:endParaRPr/>
          </a:p>
          <a:p>
            <a:pPr indent="0" lvl="0" marL="361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Asbuilt</a:t>
            </a: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das implantações e modificações implantadas sem projetos;</a:t>
            </a:r>
            <a:endParaRPr/>
          </a:p>
          <a:p>
            <a:pPr indent="0" lvl="0" marL="361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Atualização documental.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5690966" y="4333558"/>
            <a:ext cx="1676397" cy="133797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Geotecnia: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25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Estudos de estabilidade;  </a:t>
            </a:r>
            <a:endParaRPr/>
          </a:p>
          <a:p>
            <a:pPr indent="0" lvl="0" marL="1825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Terraplanagens;</a:t>
            </a:r>
            <a:endParaRPr/>
          </a:p>
          <a:p>
            <a:pPr indent="0" lvl="0" marL="18256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Contenção de encostas.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415430" y="1141542"/>
            <a:ext cx="2422998" cy="3462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9525" lIns="99050" spcFirstLastPara="1" rIns="99050" wrap="square" tIns="495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SERVIÇOS: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347133" y="8971911"/>
            <a:ext cx="7054725" cy="738146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Soluções de calculo e simulações: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61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Analise estática, analise dinâmica, corpos flexíveis, simulações para validação e otimização de projetos.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/>
          <p:nvPr/>
        </p:nvSpPr>
        <p:spPr>
          <a:xfrm>
            <a:off x="3665225" y="436895"/>
            <a:ext cx="358466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9525" lIns="99050" spcFirstLastPara="1" rIns="99050" wrap="square" tIns="4952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PRINCIPAIS ÁREAS DE ATUAÇÃO</a:t>
            </a:r>
            <a:endParaRPr/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52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MINERAÇÃO 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SIDERURGIA 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BRITAGEM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METALURGIA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CIMENTEIRAS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PETROLÍFERAS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PORTOS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FERROVIAS 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5732" lvl="0" marL="185732" marR="0" rtl="0" algn="just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pt-BR" sz="1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AGROINDÚSTRIAS</a:t>
            </a:r>
            <a:endParaRPr b="1" sz="1200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1" name="Google Shape;61;p3"/>
          <p:cNvGraphicFramePr/>
          <p:nvPr/>
        </p:nvGraphicFramePr>
        <p:xfrm>
          <a:off x="642007" y="10033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{0A0F1607-DA04-47B7-9CF0-8458A543D30A}</a:tableStyleId>
              </a:tblPr>
              <a:tblGrid>
                <a:gridCol w="2958800"/>
              </a:tblGrid>
              <a:tr h="23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GRADE DE DISCIPLINAS</a:t>
                      </a:r>
                      <a:endParaRPr b="1" sz="1400" u="none" cap="none" strike="noStrike">
                        <a:solidFill>
                          <a:srgbClr val="0000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SISTEMAS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MECÂNICA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TUBULAÇÃO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ESTRUTURA METÁLICA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5477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CALDEIRARIA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TOPOGRAFIA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GEOTECNIA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ELÉTRICA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CIVIL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ARQUITETURA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INSTRUMENTAÇÃO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COMUNICAÇÃO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INFRAESTRUTURA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22925"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Char char="✔"/>
                      </a:pPr>
                      <a:r>
                        <a:rPr b="1" lang="pt-B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SPCI - COMBATE A INCÊNDIO</a:t>
                      </a:r>
                      <a:endParaRPr b="1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  <a:tr h="25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0" marR="0" marL="36000" anchor="ctr"/>
                </a:tc>
              </a:tr>
            </a:tbl>
          </a:graphicData>
        </a:graphic>
      </p:graphicFrame>
      <p:sp>
        <p:nvSpPr>
          <p:cNvPr id="62" name="Google Shape;62;p3"/>
          <p:cNvSpPr/>
          <p:nvPr/>
        </p:nvSpPr>
        <p:spPr>
          <a:xfrm>
            <a:off x="3754758" y="2947691"/>
            <a:ext cx="1218539" cy="324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PROJETOS: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:\ORGANIZAR\PROJETOS CONCLUIDOS\002-PROJETOS POR CLIENTE\Arcelor\OS1407-ARCELORMITTAL-SERRA AZUL-CIRCUITO DAS ÁGUAS\08-Fotos\montagem na caixa\20140909_111101.jpg" id="63" name="Google Shape;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5788" y="5201101"/>
            <a:ext cx="3056167" cy="182160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 txBox="1"/>
          <p:nvPr/>
        </p:nvSpPr>
        <p:spPr>
          <a:xfrm>
            <a:off x="284358" y="7071208"/>
            <a:ext cx="354305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e detalhamento multidisciplinar completo de separação de águas limpas de água de reuso – Projeto Circuito das águas – Arcelormittal – Serra Azul. </a:t>
            </a:r>
            <a:endParaRPr/>
          </a:p>
        </p:txBody>
      </p:sp>
      <p:sp>
        <p:nvSpPr>
          <p:cNvPr id="65" name="Google Shape;65;p3"/>
          <p:cNvSpPr txBox="1"/>
          <p:nvPr/>
        </p:nvSpPr>
        <p:spPr>
          <a:xfrm>
            <a:off x="169817" y="9511952"/>
            <a:ext cx="35407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e detalhamento multidisciplinar completo transportador de correia.</a:t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59653" y="5674994"/>
            <a:ext cx="3496913" cy="17263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 txBox="1"/>
          <p:nvPr/>
        </p:nvSpPr>
        <p:spPr>
          <a:xfrm>
            <a:off x="3796746" y="7418781"/>
            <a:ext cx="345505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e detalhamento multidisciplinar completo  da ampliação da planta de Nióbio e Estanho – Mineradora Taboca</a:t>
            </a:r>
            <a:endParaRPr/>
          </a:p>
        </p:txBody>
      </p:sp>
      <p:pic>
        <p:nvPicPr>
          <p:cNvPr id="68" name="Google Shape;6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6019" y="7993765"/>
            <a:ext cx="3248839" cy="203454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 txBox="1"/>
          <p:nvPr/>
        </p:nvSpPr>
        <p:spPr>
          <a:xfrm>
            <a:off x="4016018" y="10085688"/>
            <a:ext cx="324883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Instalações gerais de beneficiamento, classificação, concentração, manuseio, estocagem e processos minerais diversos</a:t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3686212" y="4970829"/>
            <a:ext cx="364379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Engenharia Multidisciplinar - Auditoria de projeto:  Mecânica, civil, elétrica, automação, estrutura, arquitetura, SCPI – Itatiaiuçu - Arcelormittal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3"/>
          <p:cNvPicPr preferRelativeResize="0"/>
          <p:nvPr/>
        </p:nvPicPr>
        <p:blipFill rotWithShape="1">
          <a:blip r:embed="rId7">
            <a:alphaModFix/>
          </a:blip>
          <a:srcRect b="-1036" l="24878" r="0" t="31832"/>
          <a:stretch/>
        </p:blipFill>
        <p:spPr>
          <a:xfrm>
            <a:off x="3710597" y="3271819"/>
            <a:ext cx="3513163" cy="169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2496" y="7695780"/>
            <a:ext cx="3149573" cy="1647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>
            <a:off x="483287" y="5832911"/>
            <a:ext cx="331099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e detalhamento de ponte rolante. Cliente: Açominas-Gerdau – Porto de Praia Mole – Vitória. Parceria: K&amp;L Mecânica.</a:t>
            </a:r>
            <a:endParaRPr/>
          </a:p>
        </p:txBody>
      </p:sp>
      <p:pic>
        <p:nvPicPr>
          <p:cNvPr id="78" name="Google Shape;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073" y="4117506"/>
            <a:ext cx="3112354" cy="167826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/>
          <p:nvPr/>
        </p:nvSpPr>
        <p:spPr>
          <a:xfrm>
            <a:off x="222098" y="8485442"/>
            <a:ext cx="367770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Comportas planas e concavas, adutoras, estruturas de abrigo, ansinhos de limpeza, monovias e pórticos de manutenção e acionamento. Usinas de La Hiquera, Azufre e Tinquiririca. Chile. Parceria: Energ Power.</a:t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3860618" y="3187974"/>
            <a:ext cx="3311062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NR12 - Projeto e detalhamento</a:t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3978154" y="7539141"/>
            <a:ext cx="317420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e detalhamento multidisciplinar completo  da ampliação da planta de Nióbio e Estanho – Mineradora Taboca</a:t>
            </a:r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556975" y="3265631"/>
            <a:ext cx="314253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Projeto e detalhamento multidisciplinar completo da ampliação da planta da Metalurgia – Mineradora Taboca</a:t>
            </a:r>
            <a:endParaRPr/>
          </a:p>
        </p:txBody>
      </p:sp>
      <p:pic>
        <p:nvPicPr>
          <p:cNvPr descr="Imagem relacionada" id="83" name="Google Shape;8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073" y="6742091"/>
            <a:ext cx="3078437" cy="175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4"/>
          <p:cNvPicPr preferRelativeResize="0"/>
          <p:nvPr/>
        </p:nvPicPr>
        <p:blipFill rotWithShape="1">
          <a:blip r:embed="rId5">
            <a:alphaModFix/>
          </a:blip>
          <a:srcRect b="0" l="0" r="69023" t="0"/>
          <a:stretch/>
        </p:blipFill>
        <p:spPr>
          <a:xfrm>
            <a:off x="3978154" y="4117506"/>
            <a:ext cx="3056672" cy="3381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4"/>
          <p:cNvPicPr preferRelativeResize="0"/>
          <p:nvPr/>
        </p:nvPicPr>
        <p:blipFill rotWithShape="1">
          <a:blip r:embed="rId5">
            <a:alphaModFix/>
          </a:blip>
          <a:srcRect b="0" l="32972" r="1784" t="0"/>
          <a:stretch/>
        </p:blipFill>
        <p:spPr>
          <a:xfrm>
            <a:off x="621073" y="1605929"/>
            <a:ext cx="3078437" cy="1616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8751" y="1605929"/>
            <a:ext cx="2933699" cy="1582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ado">
  <a:themeElements>
    <a:clrScheme name="Personalizada 2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7CB5E0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2015-01-07T16:25:12Z</dcterms:created>
  <dc:creator>JEFFERSON</dc:creator>
</cp:coreProperties>
</file>